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  <p:sldId id="268" r:id="rId12"/>
    <p:sldId id="269" r:id="rId13"/>
    <p:sldId id="265" r:id="rId14"/>
    <p:sldId id="307" r:id="rId15"/>
    <p:sldId id="271" r:id="rId16"/>
    <p:sldId id="272" r:id="rId17"/>
    <p:sldId id="273" r:id="rId18"/>
    <p:sldId id="274" r:id="rId19"/>
    <p:sldId id="306" r:id="rId20"/>
    <p:sldId id="290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2" r:id="rId36"/>
    <p:sldId id="293" r:id="rId37"/>
    <p:sldId id="294" r:id="rId38"/>
    <p:sldId id="295" r:id="rId39"/>
    <p:sldId id="296" r:id="rId40"/>
    <p:sldId id="300" r:id="rId41"/>
    <p:sldId id="297" r:id="rId42"/>
    <p:sldId id="308" r:id="rId43"/>
    <p:sldId id="298" r:id="rId44"/>
    <p:sldId id="299" r:id="rId45"/>
    <p:sldId id="301" r:id="rId46"/>
    <p:sldId id="302" r:id="rId47"/>
    <p:sldId id="303" r:id="rId48"/>
    <p:sldId id="304" r:id="rId49"/>
    <p:sldId id="305" r:id="rId50"/>
    <p:sldId id="30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99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47"/>
    <p:restoredTop sz="94613"/>
  </p:normalViewPr>
  <p:slideViewPr>
    <p:cSldViewPr snapToGrid="0" snapToObjects="1" showGuides="1">
      <p:cViewPr>
        <p:scale>
          <a:sx n="94" d="100"/>
          <a:sy n="94" d="100"/>
        </p:scale>
        <p:origin x="144" y="7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31.png>
</file>

<file path=ppt/media/image32.png>
</file>

<file path=ppt/media/image36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4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689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29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34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6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93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56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05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759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7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20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3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3BCFF-E019-134C-9967-B23A2AEB229A}" type="datetimeFigureOut">
              <a:rPr lang="en-US" smtClean="0"/>
              <a:t>11/7/17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F35E6-441C-8E41-BFB2-B73D009B1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125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Relationship Id="rId3" Type="http://schemas.openxmlformats.org/officeDocument/2006/relationships/image" Target="../media/image31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2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918" y="1122363"/>
            <a:ext cx="9377082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Lecture 20: Machine Translation: Phrase-Based Translation and Decoding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2880" y="6336255"/>
            <a:ext cx="656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slides from Philipp Koehn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524000" y="3951661"/>
            <a:ext cx="9144000" cy="1467503"/>
          </a:xfrm>
        </p:spPr>
        <p:txBody>
          <a:bodyPr>
            <a:normAutofit/>
          </a:bodyPr>
          <a:lstStyle/>
          <a:p>
            <a:r>
              <a:rPr lang="en-US" dirty="0" smtClean="0"/>
              <a:t>USC </a:t>
            </a:r>
            <a:r>
              <a:rPr lang="en-US" dirty="0" err="1" smtClean="0"/>
              <a:t>VSoE</a:t>
            </a:r>
            <a:r>
              <a:rPr lang="en-US" dirty="0" smtClean="0"/>
              <a:t> CSCI 544: Applied Natural Language Processing</a:t>
            </a:r>
          </a:p>
          <a:p>
            <a:r>
              <a:rPr lang="en-US" dirty="0" smtClean="0"/>
              <a:t>Jonathan May -- 梅約納</a:t>
            </a:r>
          </a:p>
          <a:p>
            <a:r>
              <a:rPr lang="en-US" smtClean="0"/>
              <a:t>November 8, </a:t>
            </a:r>
            <a:r>
              <a:rPr lang="en-US" dirty="0" smtClean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671012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71" name="Table"/>
          <p:cNvGraphicFramePr/>
          <p:nvPr>
            <p:extLst>
              <p:ext uri="{D42A27DB-BD31-4B8C-83A1-F6EECF244321}">
                <p14:modId xmlns:p14="http://schemas.microsoft.com/office/powerpoint/2010/main" val="1111926115"/>
              </p:ext>
            </p:extLst>
          </p:nvPr>
        </p:nvGraphicFramePr>
        <p:xfrm>
          <a:off x="6626033" y="2958316"/>
          <a:ext cx="3834375" cy="3627120"/>
        </p:xfrm>
        <a:graphic>
          <a:graphicData uri="http://schemas.openxmlformats.org/drawingml/2006/table">
            <a:tbl>
              <a:tblPr/>
              <a:tblGrid>
                <a:gridCol w="426874"/>
                <a:gridCol w="424377"/>
                <a:gridCol w="426874"/>
                <a:gridCol w="426874"/>
                <a:gridCol w="424377"/>
                <a:gridCol w="426874"/>
                <a:gridCol w="426874"/>
                <a:gridCol w="424377"/>
                <a:gridCol w="426874"/>
              </a:tblGrid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4183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41543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 dirty="0"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472" name="Mary…"/>
          <p:cNvSpPr txBox="1"/>
          <p:nvPr/>
        </p:nvSpPr>
        <p:spPr>
          <a:xfrm>
            <a:off x="380368" y="2364254"/>
            <a:ext cx="586056" cy="31700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Mary</a:t>
            </a:r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 smtClean="0"/>
              <a:t>did</a:t>
            </a:r>
            <a:endParaRPr sz="15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sz="1500" dirty="0"/>
              <a:t/>
            </a:r>
            <a:br>
              <a:rPr lang="en-US" sz="1500" dirty="0"/>
            </a:br>
            <a:r>
              <a:rPr sz="1500" dirty="0" smtClean="0"/>
              <a:t>not</a:t>
            </a:r>
            <a:endParaRPr sz="1500" dirty="0"/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endParaRPr lang="en-US" sz="1500" dirty="0" smtClean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 smtClean="0"/>
              <a:t>slap</a:t>
            </a:r>
            <a:endParaRPr sz="1500" dirty="0"/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the</a:t>
            </a:r>
          </a:p>
          <a:p>
            <a:pPr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endParaRPr sz="13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green</a:t>
            </a:r>
          </a:p>
          <a:p>
            <a:pPr>
              <a:defRPr sz="1100">
                <a:latin typeface="Helvetica"/>
                <a:ea typeface="Helvetica"/>
                <a:cs typeface="Helvetica"/>
                <a:sym typeface="Helvetica"/>
              </a:defRPr>
            </a:pPr>
            <a:endParaRPr sz="1100" dirty="0"/>
          </a:p>
          <a:p>
            <a:pPr>
              <a:defRPr sz="15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500" dirty="0"/>
              <a:t>witch</a:t>
            </a:r>
          </a:p>
        </p:txBody>
      </p:sp>
      <p:sp>
        <p:nvSpPr>
          <p:cNvPr id="1473" name="Maria    no     dió   una  bofetada  a     la    bruja   verde"/>
          <p:cNvSpPr txBox="1"/>
          <p:nvPr/>
        </p:nvSpPr>
        <p:spPr>
          <a:xfrm>
            <a:off x="6635897" y="2617135"/>
            <a:ext cx="4011674" cy="27699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Maria    no     dió   una  bofetada  a     </a:t>
            </a:r>
            <a:r>
              <a:rPr lang="en-US" dirty="0" smtClean="0"/>
              <a:t> </a:t>
            </a:r>
            <a:r>
              <a:rPr dirty="0" smtClean="0"/>
              <a:t>la    </a:t>
            </a:r>
            <a:r>
              <a:rPr lang="en-US" dirty="0" smtClean="0"/>
              <a:t>   </a:t>
            </a:r>
            <a:r>
              <a:rPr dirty="0" smtClean="0"/>
              <a:t>bruja   </a:t>
            </a:r>
            <a:r>
              <a:rPr dirty="0"/>
              <a:t>verde</a:t>
            </a:r>
          </a:p>
        </p:txBody>
      </p:sp>
      <p:sp>
        <p:nvSpPr>
          <p:cNvPr id="1474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475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476" name="A block can’t contain a word that is aligned outside that block"/>
          <p:cNvSpPr txBox="1"/>
          <p:nvPr/>
        </p:nvSpPr>
        <p:spPr>
          <a:xfrm>
            <a:off x="3146953" y="1385192"/>
            <a:ext cx="6544546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A block can’t contain a word that is aligned outside that block</a:t>
            </a:r>
          </a:p>
        </p:txBody>
      </p:sp>
      <p:sp>
        <p:nvSpPr>
          <p:cNvPr id="1477" name="Rectangle"/>
          <p:cNvSpPr/>
          <p:nvPr/>
        </p:nvSpPr>
        <p:spPr>
          <a:xfrm>
            <a:off x="6626033" y="3002060"/>
            <a:ext cx="449874" cy="43686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8" name="Rectangle"/>
          <p:cNvSpPr/>
          <p:nvPr/>
        </p:nvSpPr>
        <p:spPr>
          <a:xfrm>
            <a:off x="7045132" y="3433206"/>
            <a:ext cx="449874" cy="1063050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79" name="Rectangle"/>
          <p:cNvSpPr/>
          <p:nvPr/>
        </p:nvSpPr>
        <p:spPr>
          <a:xfrm>
            <a:off x="7045132" y="3472175"/>
            <a:ext cx="449874" cy="477129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0" name="Rectangle"/>
          <p:cNvSpPr/>
          <p:nvPr/>
        </p:nvSpPr>
        <p:spPr>
          <a:xfrm>
            <a:off x="7491440" y="4554619"/>
            <a:ext cx="854042" cy="436861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81" name="Rectangle"/>
          <p:cNvSpPr/>
          <p:nvPr/>
        </p:nvSpPr>
        <p:spPr>
          <a:xfrm>
            <a:off x="7075907" y="3987333"/>
            <a:ext cx="828483" cy="508923"/>
          </a:xfrm>
          <a:prstGeom prst="rect">
            <a:avLst/>
          </a:prstGeom>
          <a:ln w="57150">
            <a:solidFill>
              <a:srgbClr val="FF26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3202221" y="2758576"/>
            <a:ext cx="1368258" cy="677137"/>
            <a:chOff x="-1" y="45303"/>
            <a:chExt cx="1368257" cy="677136"/>
          </a:xfrm>
        </p:grpSpPr>
        <p:sp>
          <p:nvSpPr>
            <p:cNvPr id="1482" name="Good"/>
            <p:cNvSpPr txBox="1"/>
            <p:nvPr/>
          </p:nvSpPr>
          <p:spPr>
            <a:xfrm>
              <a:off x="421891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3" name="(Maria, Mary)"/>
            <p:cNvSpPr txBox="1"/>
            <p:nvPr/>
          </p:nvSpPr>
          <p:spPr>
            <a:xfrm>
              <a:off x="-1" y="373306"/>
              <a:ext cx="1368257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(Maria, Mary)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166562" y="3585936"/>
            <a:ext cx="1233349" cy="621267"/>
            <a:chOff x="0" y="45303"/>
            <a:chExt cx="1233348" cy="621266"/>
          </a:xfrm>
        </p:grpSpPr>
        <p:sp>
          <p:nvSpPr>
            <p:cNvPr id="1485" name="Good"/>
            <p:cNvSpPr txBox="1"/>
            <p:nvPr/>
          </p:nvSpPr>
          <p:spPr>
            <a:xfrm>
              <a:off x="432152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86" name="(no, did not)"/>
            <p:cNvSpPr txBox="1"/>
            <p:nvPr/>
          </p:nvSpPr>
          <p:spPr>
            <a:xfrm>
              <a:off x="0" y="317437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 not)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2158943" y="4496256"/>
            <a:ext cx="1233349" cy="639088"/>
            <a:chOff x="338632" y="45303"/>
            <a:chExt cx="1233348" cy="639087"/>
          </a:xfrm>
        </p:grpSpPr>
        <p:sp>
          <p:nvSpPr>
            <p:cNvPr id="1488" name="Bad"/>
            <p:cNvSpPr txBox="1"/>
            <p:nvPr/>
          </p:nvSpPr>
          <p:spPr>
            <a:xfrm>
              <a:off x="872313" y="45303"/>
              <a:ext cx="508149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89" name="(no dió, not)"/>
            <p:cNvSpPr txBox="1"/>
            <p:nvPr/>
          </p:nvSpPr>
          <p:spPr>
            <a:xfrm>
              <a:off x="338632" y="335258"/>
              <a:ext cx="1233348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 dió, not)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4195463" y="2041174"/>
            <a:ext cx="859850" cy="594240"/>
            <a:chOff x="-1" y="45303"/>
            <a:chExt cx="859849" cy="594238"/>
          </a:xfrm>
        </p:grpSpPr>
        <p:sp>
          <p:nvSpPr>
            <p:cNvPr id="1491" name="Bad"/>
            <p:cNvSpPr txBox="1"/>
            <p:nvPr/>
          </p:nvSpPr>
          <p:spPr>
            <a:xfrm>
              <a:off x="287859" y="45303"/>
              <a:ext cx="50815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2" name="(no, did)"/>
            <p:cNvSpPr txBox="1"/>
            <p:nvPr/>
          </p:nvSpPr>
          <p:spPr>
            <a:xfrm>
              <a:off x="-1" y="290409"/>
              <a:ext cx="859849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(no, did)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5801885" y="1842101"/>
            <a:ext cx="2295691" cy="622722"/>
            <a:chOff x="0" y="45303"/>
            <a:chExt cx="2295690" cy="622721"/>
          </a:xfrm>
        </p:grpSpPr>
        <p:sp>
          <p:nvSpPr>
            <p:cNvPr id="1494" name="Good"/>
            <p:cNvSpPr txBox="1"/>
            <p:nvPr/>
          </p:nvSpPr>
          <p:spPr>
            <a:xfrm>
              <a:off x="1135224" y="45303"/>
              <a:ext cx="674863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00F9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Good</a:t>
              </a:r>
            </a:p>
          </p:txBody>
        </p:sp>
        <p:sp>
          <p:nvSpPr>
            <p:cNvPr id="1495" name="(dió una bofetada, slap)"/>
            <p:cNvSpPr txBox="1"/>
            <p:nvPr/>
          </p:nvSpPr>
          <p:spPr>
            <a:xfrm>
              <a:off x="0" y="318892"/>
              <a:ext cx="2295690" cy="34913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 bofetada, slap)</a:t>
              </a:r>
            </a:p>
          </p:txBody>
        </p:sp>
      </p:grpSp>
      <p:grpSp>
        <p:nvGrpSpPr>
          <p:cNvPr id="1499" name="Group"/>
          <p:cNvGrpSpPr/>
          <p:nvPr/>
        </p:nvGrpSpPr>
        <p:grpSpPr>
          <a:xfrm>
            <a:off x="1998159" y="5424397"/>
            <a:ext cx="1402626" cy="656910"/>
            <a:chOff x="-1" y="45303"/>
            <a:chExt cx="1402625" cy="656909"/>
          </a:xfrm>
        </p:grpSpPr>
        <p:sp>
          <p:nvSpPr>
            <p:cNvPr id="1497" name="Bad"/>
            <p:cNvSpPr txBox="1"/>
            <p:nvPr/>
          </p:nvSpPr>
          <p:spPr>
            <a:xfrm>
              <a:off x="694462" y="45303"/>
              <a:ext cx="508150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>
              <a:lvl1pPr>
                <a:defRPr b="1">
                  <a:solidFill>
                    <a:srgbClr val="FF2600"/>
                  </a:solidFill>
                  <a:latin typeface="Helvetica"/>
                  <a:ea typeface="Helvetica"/>
                  <a:cs typeface="Helvetica"/>
                  <a:sym typeface="Helvetica"/>
                </a:defRPr>
              </a:lvl1pPr>
            </a:lstStyle>
            <a:p>
              <a:r>
                <a:t>Bad</a:t>
              </a:r>
            </a:p>
          </p:txBody>
        </p:sp>
        <p:sp>
          <p:nvSpPr>
            <p:cNvPr id="1498" name="(dió una, slap)"/>
            <p:cNvSpPr txBox="1"/>
            <p:nvPr/>
          </p:nvSpPr>
          <p:spPr>
            <a:xfrm>
              <a:off x="-1" y="353079"/>
              <a:ext cx="1402625" cy="3491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35718" tIns="35718" rIns="35718" bIns="35718" numCol="1" anchor="ctr">
              <a:spAutoFit/>
            </a:bodyPr>
            <a:lstStyle/>
            <a:p>
              <a:r>
                <a:t>(dió una, slap)</a:t>
              </a:r>
            </a:p>
          </p:txBody>
        </p:sp>
      </p:grpSp>
      <p:sp>
        <p:nvSpPr>
          <p:cNvPr id="1500" name="Rectangle"/>
          <p:cNvSpPr/>
          <p:nvPr/>
        </p:nvSpPr>
        <p:spPr>
          <a:xfrm>
            <a:off x="7476931" y="4503431"/>
            <a:ext cx="1329837" cy="555102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01" name="Line"/>
          <p:cNvSpPr/>
          <p:nvPr/>
        </p:nvSpPr>
        <p:spPr>
          <a:xfrm flipV="1">
            <a:off x="7261030" y="4543213"/>
            <a:ext cx="1" cy="43944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2" name="Line"/>
          <p:cNvSpPr/>
          <p:nvPr/>
        </p:nvSpPr>
        <p:spPr>
          <a:xfrm>
            <a:off x="7270070" y="2940704"/>
            <a:ext cx="1" cy="445545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3" name="Line"/>
          <p:cNvSpPr/>
          <p:nvPr/>
        </p:nvSpPr>
        <p:spPr>
          <a:xfrm flipH="1">
            <a:off x="8823929" y="4768532"/>
            <a:ext cx="507025" cy="1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504" name="Line"/>
          <p:cNvSpPr/>
          <p:nvPr/>
        </p:nvSpPr>
        <p:spPr>
          <a:xfrm flipV="1">
            <a:off x="7689162" y="5148549"/>
            <a:ext cx="1" cy="417940"/>
          </a:xfrm>
          <a:prstGeom prst="line">
            <a:avLst/>
          </a:prstGeom>
          <a:ln w="50800">
            <a:solidFill>
              <a:srgbClr val="FF26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36" name="Mary…"/>
          <p:cNvSpPr txBox="1"/>
          <p:nvPr/>
        </p:nvSpPr>
        <p:spPr>
          <a:xfrm>
            <a:off x="5953512" y="3048327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</p:spTree>
    <p:extLst>
      <p:ext uri="{BB962C8B-B14F-4D97-AF65-F5344CB8AC3E}">
        <p14:creationId xmlns:p14="http://schemas.microsoft.com/office/powerpoint/2010/main" val="43859661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7" grpId="0" animBg="1" advAuto="0"/>
      <p:bldP spid="1478" grpId="0" animBg="1" advAuto="0"/>
      <p:bldP spid="1479" grpId="0" animBg="1" advAuto="0"/>
      <p:bldP spid="1479" grpId="1" animBg="1" advAuto="0"/>
      <p:bldP spid="1480" grpId="0" animBg="1" advAuto="0"/>
      <p:bldP spid="1480" grpId="1" animBg="1" advAuto="0"/>
      <p:bldP spid="1481" grpId="0" animBg="1" advAuto="0"/>
      <p:bldP spid="1481" grpId="1" animBg="1" advAuto="0"/>
      <p:bldP spid="1484" grpId="0" animBg="1" advAuto="0"/>
      <p:bldP spid="1487" grpId="0" animBg="1" advAuto="0"/>
      <p:bldP spid="1490" grpId="0" animBg="1" advAuto="0"/>
      <p:bldP spid="1490" grpId="1" animBg="1" advAuto="0"/>
      <p:bldP spid="1493" grpId="0" animBg="1" advAuto="0"/>
      <p:bldP spid="1493" grpId="1" animBg="1" advAuto="0"/>
      <p:bldP spid="1496" grpId="0" animBg="1" advAuto="0"/>
      <p:bldP spid="1499" grpId="0" animBg="1" advAuto="0"/>
      <p:bldP spid="1499" grpId="1" animBg="1" advAuto="0"/>
      <p:bldP spid="1500" grpId="0" animBg="1" advAuto="0"/>
      <p:bldP spid="1501" grpId="0" animBg="1" advAuto="0"/>
      <p:bldP spid="1501" grpId="1" animBg="1" advAuto="0"/>
      <p:bldP spid="1502" grpId="0" animBg="1" advAuto="0"/>
      <p:bldP spid="1502" grpId="1" animBg="1" advAuto="0"/>
      <p:bldP spid="1503" grpId="0" animBg="1" advAuto="0"/>
      <p:bldP spid="1503" grpId="1" animBg="1" advAuto="0"/>
      <p:bldP spid="1504" grpId="0" animBg="1" advAuto="0"/>
      <p:bldP spid="1504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06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07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08" name="Maria    no     dió   una  bofetada  a     la    bruja   verde"/>
          <p:cNvSpPr txBox="1"/>
          <p:nvPr/>
        </p:nvSpPr>
        <p:spPr>
          <a:xfrm>
            <a:off x="3962401" y="155733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  <p:sp>
        <p:nvSpPr>
          <p:cNvPr id="1509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10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11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</p:spTree>
    <p:extLst>
      <p:ext uri="{BB962C8B-B14F-4D97-AF65-F5344CB8AC3E}">
        <p14:creationId xmlns:p14="http://schemas.microsoft.com/office/powerpoint/2010/main" val="1329499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13" name="Table"/>
          <p:cNvGraphicFramePr/>
          <p:nvPr/>
        </p:nvGraphicFramePr>
        <p:xfrm>
          <a:off x="4038600" y="203993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14" name="Rectangle"/>
          <p:cNvSpPr/>
          <p:nvPr/>
        </p:nvSpPr>
        <p:spPr>
          <a:xfrm>
            <a:off x="7328120" y="4162132"/>
            <a:ext cx="1573780" cy="1625551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5" name="Mary…"/>
          <p:cNvSpPr txBox="1"/>
          <p:nvPr/>
        </p:nvSpPr>
        <p:spPr>
          <a:xfrm>
            <a:off x="3349625" y="216128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witch</a:t>
            </a:r>
          </a:p>
        </p:txBody>
      </p:sp>
      <p:sp>
        <p:nvSpPr>
          <p:cNvPr id="1516" name="Maria    no     dió   una  bofetada  a     la    bruja   verde"/>
          <p:cNvSpPr txBox="1"/>
          <p:nvPr/>
        </p:nvSpPr>
        <p:spPr>
          <a:xfrm>
            <a:off x="3962401" y="1557337"/>
            <a:ext cx="5709253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/>
              <a:t>Maria    no     dió   una  bofetada  a     la    bruja   verde</a:t>
            </a:r>
          </a:p>
        </p:txBody>
      </p:sp>
      <p:sp>
        <p:nvSpPr>
          <p:cNvPr id="1517" name="Rectangle"/>
          <p:cNvSpPr/>
          <p:nvPr/>
        </p:nvSpPr>
        <p:spPr>
          <a:xfrm>
            <a:off x="4572000" y="2573338"/>
            <a:ext cx="533400" cy="10668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18" name="Square"/>
          <p:cNvSpPr/>
          <p:nvPr/>
        </p:nvSpPr>
        <p:spPr>
          <a:xfrm>
            <a:off x="4038600" y="2039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1519" name="Rectangle"/>
          <p:cNvSpPr/>
          <p:nvPr/>
        </p:nvSpPr>
        <p:spPr>
          <a:xfrm>
            <a:off x="5105401" y="3640138"/>
            <a:ext cx="1614637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0" name="Square"/>
          <p:cNvSpPr/>
          <p:nvPr/>
        </p:nvSpPr>
        <p:spPr>
          <a:xfrm>
            <a:off x="7315200" y="41735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1" name="Square"/>
          <p:cNvSpPr/>
          <p:nvPr/>
        </p:nvSpPr>
        <p:spPr>
          <a:xfrm>
            <a:off x="8382000" y="47069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2" name="Square"/>
          <p:cNvSpPr/>
          <p:nvPr/>
        </p:nvSpPr>
        <p:spPr>
          <a:xfrm>
            <a:off x="7848600" y="5240338"/>
            <a:ext cx="533400" cy="533401"/>
          </a:xfrm>
          <a:prstGeom prst="rect">
            <a:avLst/>
          </a:prstGeom>
          <a:ln w="57150">
            <a:solidFill>
              <a:srgbClr val="00F9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3" name="Rule Extraction: Phrase Pairs"/>
          <p:cNvSpPr txBox="1">
            <a:spLocks noGrp="1"/>
          </p:cNvSpPr>
          <p:nvPr>
            <p:ph type="title"/>
          </p:nvPr>
        </p:nvSpPr>
        <p:spPr>
          <a:xfrm>
            <a:off x="1828800" y="-10347"/>
            <a:ext cx="8229600" cy="1143001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ctr">
              <a:defRPr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Rule Extraction: </a:t>
            </a:r>
            <a:r>
              <a:rPr sz="4000"/>
              <a:t>Phrase Pairs</a:t>
            </a:r>
          </a:p>
        </p:txBody>
      </p:sp>
      <p:sp>
        <p:nvSpPr>
          <p:cNvPr id="1524" name="Find contiguous blocks that respect alignment"/>
          <p:cNvSpPr txBox="1"/>
          <p:nvPr/>
        </p:nvSpPr>
        <p:spPr>
          <a:xfrm>
            <a:off x="3680353" y="927992"/>
            <a:ext cx="4862868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r>
              <a:t>Find contiguous blocks that respect alignment</a:t>
            </a:r>
          </a:p>
        </p:txBody>
      </p:sp>
      <p:sp>
        <p:nvSpPr>
          <p:cNvPr id="1525" name="Rectangle"/>
          <p:cNvSpPr/>
          <p:nvPr/>
        </p:nvSpPr>
        <p:spPr>
          <a:xfrm>
            <a:off x="5105401" y="3625850"/>
            <a:ext cx="2189907" cy="584200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solidFill>
                  <a:srgbClr val="0433F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6" name="Rectangle"/>
          <p:cNvSpPr/>
          <p:nvPr/>
        </p:nvSpPr>
        <p:spPr>
          <a:xfrm>
            <a:off x="4038600" y="2041525"/>
            <a:ext cx="1066800" cy="159008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7" name="Rectangle"/>
          <p:cNvSpPr/>
          <p:nvPr/>
        </p:nvSpPr>
        <p:spPr>
          <a:xfrm>
            <a:off x="5105400" y="3565525"/>
            <a:ext cx="2743200" cy="116592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8" name="Square"/>
          <p:cNvSpPr/>
          <p:nvPr/>
        </p:nvSpPr>
        <p:spPr>
          <a:xfrm>
            <a:off x="7848600" y="4695825"/>
            <a:ext cx="1066800" cy="106680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29" name="Rectangle"/>
          <p:cNvSpPr/>
          <p:nvPr/>
        </p:nvSpPr>
        <p:spPr>
          <a:xfrm>
            <a:off x="4559300" y="2574925"/>
            <a:ext cx="2209800" cy="1560860"/>
          </a:xfrm>
          <a:prstGeom prst="rect">
            <a:avLst/>
          </a:prstGeom>
          <a:ln w="57150">
            <a:solidFill>
              <a:srgbClr val="333399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0" name="Rectangle"/>
          <p:cNvSpPr/>
          <p:nvPr/>
        </p:nvSpPr>
        <p:spPr>
          <a:xfrm>
            <a:off x="4025900" y="2044701"/>
            <a:ext cx="2743200" cy="2124075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1" name="Rectangle"/>
          <p:cNvSpPr/>
          <p:nvPr/>
        </p:nvSpPr>
        <p:spPr>
          <a:xfrm>
            <a:off x="6743701" y="4140200"/>
            <a:ext cx="2189907" cy="1560860"/>
          </a:xfrm>
          <a:prstGeom prst="rect">
            <a:avLst/>
          </a:prstGeom>
          <a:ln w="57150"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2" name="Rectangle"/>
          <p:cNvSpPr/>
          <p:nvPr/>
        </p:nvSpPr>
        <p:spPr>
          <a:xfrm>
            <a:off x="4001369" y="1999283"/>
            <a:ext cx="3822701" cy="2712145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3" name="Rectangle"/>
          <p:cNvSpPr/>
          <p:nvPr/>
        </p:nvSpPr>
        <p:spPr>
          <a:xfrm>
            <a:off x="4564093" y="2540000"/>
            <a:ext cx="3271809" cy="2175570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4" name="Rectangle"/>
          <p:cNvSpPr/>
          <p:nvPr/>
        </p:nvSpPr>
        <p:spPr>
          <a:xfrm>
            <a:off x="5097493" y="3587402"/>
            <a:ext cx="3822701" cy="2124076"/>
          </a:xfrm>
          <a:prstGeom prst="rect">
            <a:avLst/>
          </a:prstGeom>
          <a:ln w="57150">
            <a:solidFill>
              <a:srgbClr val="FFFB00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5" name="Rectangle"/>
          <p:cNvSpPr/>
          <p:nvPr/>
        </p:nvSpPr>
        <p:spPr>
          <a:xfrm>
            <a:off x="4032251" y="2044700"/>
            <a:ext cx="4911785" cy="3625778"/>
          </a:xfrm>
          <a:prstGeom prst="rect">
            <a:avLst/>
          </a:prstGeom>
          <a:ln w="57150">
            <a:solidFill>
              <a:srgbClr val="FF40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36" name="Smallest phrase pairs"/>
          <p:cNvSpPr txBox="1"/>
          <p:nvPr/>
        </p:nvSpPr>
        <p:spPr>
          <a:xfrm>
            <a:off x="1874862" y="5922030"/>
            <a:ext cx="2457402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0F9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Smallest phrase pairs</a:t>
            </a:r>
          </a:p>
        </p:txBody>
      </p:sp>
      <p:sp>
        <p:nvSpPr>
          <p:cNvPr id="1537" name="Cover unaligned words"/>
          <p:cNvSpPr txBox="1"/>
          <p:nvPr/>
        </p:nvSpPr>
        <p:spPr>
          <a:xfrm>
            <a:off x="3517924" y="6290330"/>
            <a:ext cx="262411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0433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Cover unaligned words</a:t>
            </a:r>
          </a:p>
        </p:txBody>
      </p:sp>
      <p:sp>
        <p:nvSpPr>
          <p:cNvPr id="1538" name="Join adjacent pairs"/>
          <p:cNvSpPr txBox="1"/>
          <p:nvPr/>
        </p:nvSpPr>
        <p:spPr>
          <a:xfrm>
            <a:off x="6540302" y="5922030"/>
            <a:ext cx="2162449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33339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Join adjacent pairs</a:t>
            </a:r>
          </a:p>
        </p:txBody>
      </p:sp>
      <p:sp>
        <p:nvSpPr>
          <p:cNvPr id="1539" name="etc."/>
          <p:cNvSpPr txBox="1"/>
          <p:nvPr/>
        </p:nvSpPr>
        <p:spPr>
          <a:xfrm>
            <a:off x="7533977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0" name="etc."/>
          <p:cNvSpPr txBox="1"/>
          <p:nvPr/>
        </p:nvSpPr>
        <p:spPr>
          <a:xfrm>
            <a:off x="8344024" y="6323866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FB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1" name="etc."/>
          <p:cNvSpPr txBox="1"/>
          <p:nvPr/>
        </p:nvSpPr>
        <p:spPr>
          <a:xfrm>
            <a:off x="9154070" y="6288990"/>
            <a:ext cx="469678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>
            <a:lvl1pPr>
              <a:defRPr b="1">
                <a:solidFill>
                  <a:srgbClr val="FF40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etc.</a:t>
            </a:r>
          </a:p>
        </p:txBody>
      </p:sp>
      <p:sp>
        <p:nvSpPr>
          <p:cNvPr id="1542" name="KK"/>
          <p:cNvSpPr txBox="1"/>
          <p:nvPr/>
        </p:nvSpPr>
        <p:spPr>
          <a:xfrm>
            <a:off x="10092283" y="30249"/>
            <a:ext cx="312584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KK</a:t>
            </a:r>
          </a:p>
        </p:txBody>
      </p:sp>
      <p:sp>
        <p:nvSpPr>
          <p:cNvPr id="1543" name="Rectangle"/>
          <p:cNvSpPr/>
          <p:nvPr/>
        </p:nvSpPr>
        <p:spPr>
          <a:xfrm>
            <a:off x="6733779" y="4173439"/>
            <a:ext cx="1102123" cy="533401"/>
          </a:xfrm>
          <a:prstGeom prst="rect">
            <a:avLst/>
          </a:prstGeom>
          <a:ln w="57150">
            <a:solidFill>
              <a:srgbClr val="0433FF"/>
            </a:solidFill>
          </a:ln>
        </p:spPr>
        <p:txBody>
          <a:bodyPr lIns="45719" rIns="45719" anchor="ctr"/>
          <a:lstStyle/>
          <a:p>
            <a:pPr>
              <a:defRPr sz="1800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83336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9" fill="hold"/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4" grpId="0" animBg="1" advAuto="0"/>
      <p:bldP spid="1525" grpId="0" animBg="1" advAuto="0"/>
      <p:bldP spid="1526" grpId="0" animBg="1" advAuto="0"/>
      <p:bldP spid="1527" grpId="0" animBg="1" advAuto="0"/>
      <p:bldP spid="1528" grpId="0" animBg="1" advAuto="0"/>
      <p:bldP spid="1529" grpId="0" animBg="1" advAuto="0"/>
      <p:bldP spid="1530" grpId="0" animBg="1" advAuto="0"/>
      <p:bldP spid="1531" grpId="0" animBg="1" advAuto="0"/>
      <p:bldP spid="1532" grpId="0" animBg="1" advAuto="0"/>
      <p:bldP spid="1533" grpId="0" animBg="1" advAuto="0"/>
      <p:bldP spid="1534" grpId="0" animBg="1" advAuto="0"/>
      <p:bldP spid="1535" grpId="0" animBg="1" advAuto="0"/>
      <p:bldP spid="1537" grpId="0" animBg="1" advAuto="0"/>
      <p:bldP spid="1538" grpId="0" animBg="1" advAuto="0"/>
      <p:bldP spid="1539" grpId="0" animBg="1" advAuto="0"/>
      <p:bldP spid="1540" grpId="0" animBg="1" advAuto="0"/>
      <p:bldP spid="1541" grpId="0" animBg="1" advAuto="0"/>
      <p:bldP spid="1543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Another Example</a:t>
            </a:r>
          </a:p>
          <a:p>
            <a:r>
              <a:rPr lang="en-US" dirty="0" smtClean="0"/>
              <a:t>Propose a pair</a:t>
            </a:r>
          </a:p>
          <a:p>
            <a:r>
              <a:rPr lang="en-US" dirty="0" smtClean="0"/>
              <a:t>Look to the right and down for violators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1" y="1416354"/>
            <a:ext cx="1032030" cy="7133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017883" cy="23635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354501" y="5509549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180880" y="2577629"/>
            <a:ext cx="2090283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36000" y="2739157"/>
            <a:ext cx="1210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VIOLATION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54501" y="2323658"/>
            <a:ext cx="663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</a:rPr>
              <a:t>X</a:t>
            </a:r>
            <a:endParaRPr lang="en-US" sz="7200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124165" y="2544763"/>
            <a:ext cx="1045142" cy="6923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3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3" grpId="0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378823"/>
            <a:ext cx="10515600" cy="128223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Another Example</a:t>
            </a:r>
          </a:p>
          <a:p>
            <a:r>
              <a:rPr lang="en-US" dirty="0" smtClean="0"/>
              <a:t>Propose a pair</a:t>
            </a:r>
          </a:p>
          <a:p>
            <a:r>
              <a:rPr lang="en-US" dirty="0" smtClean="0"/>
              <a:t>Look to the right and down for violators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00" y="1219200"/>
            <a:ext cx="5080000" cy="44196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098202" y="2577630"/>
            <a:ext cx="1581374" cy="6923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48850" y="1416354"/>
            <a:ext cx="1714465" cy="7806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151423" y="3275250"/>
            <a:ext cx="1711892" cy="206124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13989" y="5623940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OK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6863316" y="2577628"/>
            <a:ext cx="1376918" cy="7039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338288" y="2900684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OK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137373" y="2577629"/>
            <a:ext cx="1725941" cy="7437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240234" y="5392990"/>
            <a:ext cx="3827779" cy="36933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assumes that &lt;-&gt; </a:t>
            </a:r>
            <a:r>
              <a:rPr lang="en-US" dirty="0" err="1" smtClean="0"/>
              <a:t>geht</a:t>
            </a:r>
            <a:r>
              <a:rPr lang="en-US" dirty="0" smtClean="0"/>
              <a:t> </a:t>
            </a:r>
            <a:r>
              <a:rPr lang="en-US" dirty="0" err="1" smtClean="0"/>
              <a:t>davon</a:t>
            </a:r>
            <a:r>
              <a:rPr lang="en-US" dirty="0" smtClean="0"/>
              <a:t> </a:t>
            </a:r>
            <a:r>
              <a:rPr lang="en-US" dirty="0" err="1" smtClean="0"/>
              <a:t>aus</a:t>
            </a:r>
            <a:r>
              <a:rPr lang="en-US" dirty="0" smtClean="0"/>
              <a:t> , </a:t>
            </a:r>
            <a:r>
              <a:rPr lang="en-US" dirty="0" err="1" smtClean="0"/>
              <a:t>dass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81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/>
      <p:bldP spid="10" grpId="0" animBg="1"/>
      <p:bldP spid="12" grpId="0"/>
      <p:bldP spid="15" grpId="0" animBg="1"/>
      <p:bldP spid="1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6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17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44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51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is PMI of a word w and its context c = 0 (choose all that apply)?</a:t>
            </a:r>
          </a:p>
          <a:p>
            <a:pPr lvl="1"/>
            <a:r>
              <a:rPr lang="en-US" dirty="0" smtClean="0"/>
              <a:t>When the joint probability of observing w and c is independent of the probability of each individual event</a:t>
            </a:r>
          </a:p>
          <a:p>
            <a:pPr lvl="1"/>
            <a:r>
              <a:rPr lang="en-US" dirty="0" smtClean="0"/>
              <a:t>When </a:t>
            </a:r>
            <a:r>
              <a:rPr lang="en-US" dirty="0" smtClean="0"/>
              <a:t>p(</a:t>
            </a:r>
            <a:r>
              <a:rPr lang="en-US" dirty="0" err="1" smtClean="0"/>
              <a:t>w,c</a:t>
            </a:r>
            <a:r>
              <a:rPr lang="en-US" dirty="0" smtClean="0"/>
              <a:t>) &lt; p(w)p(c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When p(</a:t>
            </a:r>
            <a:r>
              <a:rPr lang="en-US" dirty="0" err="1" smtClean="0"/>
              <a:t>w,c</a:t>
            </a:r>
            <a:r>
              <a:rPr lang="en-US" dirty="0" smtClean="0"/>
              <a:t>) = p(w)p(c)</a:t>
            </a:r>
            <a:endParaRPr lang="en-US" dirty="0" smtClean="0"/>
          </a:p>
          <a:p>
            <a:pPr lvl="1"/>
            <a:r>
              <a:rPr lang="en-US" dirty="0" smtClean="0"/>
              <a:t>Never</a:t>
            </a:r>
          </a:p>
          <a:p>
            <a:pPr lvl="1"/>
            <a:r>
              <a:rPr lang="en-US" dirty="0" smtClean="0"/>
              <a:t>When p(w, c) &gt; p(w)p(c)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27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 So Far?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 how to evaluate a machine translation output (BLEU, e.g.)</a:t>
            </a:r>
          </a:p>
          <a:p>
            <a:r>
              <a:rPr lang="en-US" dirty="0" smtClean="0"/>
              <a:t>We know how to find word alignments and conditional word translation probabilities from a parallel corpus (IBM Models, EM = GIZA++)</a:t>
            </a:r>
          </a:p>
          <a:p>
            <a:r>
              <a:rPr lang="en-US" dirty="0" smtClean="0"/>
              <a:t>How might we actually translate a never-before-seen sentence?</a:t>
            </a:r>
          </a:p>
          <a:p>
            <a:r>
              <a:rPr lang="en-US" dirty="0" smtClean="0"/>
              <a:t>Today/Friday: </a:t>
            </a:r>
          </a:p>
          <a:p>
            <a:pPr lvl="1"/>
            <a:r>
              <a:rPr lang="en-US" dirty="0" smtClean="0"/>
              <a:t>Phrase extraction from word alignments</a:t>
            </a:r>
          </a:p>
          <a:p>
            <a:pPr lvl="1"/>
            <a:r>
              <a:rPr lang="en-US" dirty="0" smtClean="0"/>
              <a:t>Decoding</a:t>
            </a:r>
          </a:p>
          <a:p>
            <a:pPr lvl="1"/>
            <a:r>
              <a:rPr lang="en-US" dirty="0" smtClean="0"/>
              <a:t>Features</a:t>
            </a:r>
          </a:p>
          <a:p>
            <a:pPr lvl="1"/>
            <a:r>
              <a:rPr lang="en-US" dirty="0" smtClean="0"/>
              <a:t>Tuning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03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6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7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9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7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0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439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366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Decoder State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Reminder: we have two desires in producing quality MT output:</a:t>
            </a:r>
          </a:p>
          <a:p>
            <a:pPr lvl="1"/>
            <a:r>
              <a:rPr lang="en-US" dirty="0" smtClean="0"/>
              <a:t>Adequacy: We faithfully translate the meaning of the input</a:t>
            </a:r>
          </a:p>
          <a:p>
            <a:pPr lvl="1"/>
            <a:r>
              <a:rPr lang="en-US" dirty="0" smtClean="0"/>
              <a:t>Fluency: The output is a coherent English sentence</a:t>
            </a:r>
          </a:p>
          <a:p>
            <a:r>
              <a:rPr lang="en-US" dirty="0" smtClean="0"/>
              <a:t>We have two probability models to help us make these decisions</a:t>
            </a:r>
          </a:p>
          <a:p>
            <a:pPr lvl="1"/>
            <a:r>
              <a:rPr lang="en-US" dirty="0" err="1" smtClean="0"/>
              <a:t>e</a:t>
            </a:r>
            <a:r>
              <a:rPr lang="en-US" baseline="-25000" dirty="0" err="1" smtClean="0"/>
              <a:t>best</a:t>
            </a:r>
            <a:r>
              <a:rPr lang="en-US" dirty="0" smtClean="0"/>
              <a:t>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e</a:t>
            </a:r>
            <a:r>
              <a:rPr lang="en-US" dirty="0" err="1" smtClean="0"/>
              <a:t>Pr</a:t>
            </a:r>
            <a:r>
              <a:rPr lang="en-US" dirty="0" smtClean="0"/>
              <a:t>(</a:t>
            </a:r>
            <a:r>
              <a:rPr lang="en-US" dirty="0" err="1" smtClean="0"/>
              <a:t>e|f</a:t>
            </a:r>
            <a:r>
              <a:rPr lang="en-US" dirty="0" smtClean="0"/>
              <a:t>) = </a:t>
            </a:r>
            <a:r>
              <a:rPr lang="en-US" dirty="0" err="1" smtClean="0"/>
              <a:t>argmax</a:t>
            </a:r>
            <a:r>
              <a:rPr lang="en-US" baseline="-25000" dirty="0" err="1" smtClean="0"/>
              <a:t>e</a:t>
            </a:r>
            <a:r>
              <a:rPr lang="en-US" dirty="0" err="1" smtClean="0"/>
              <a:t>Pr</a:t>
            </a:r>
            <a:r>
              <a:rPr lang="en-US" dirty="0" smtClean="0"/>
              <a:t>(e)</a:t>
            </a:r>
            <a:r>
              <a:rPr lang="en-US" dirty="0" err="1" smtClean="0"/>
              <a:t>Pr</a:t>
            </a:r>
            <a:r>
              <a:rPr lang="en-US" dirty="0" smtClean="0"/>
              <a:t>(</a:t>
            </a:r>
            <a:r>
              <a:rPr lang="en-US" dirty="0" err="1" smtClean="0"/>
              <a:t>f|e</a:t>
            </a:r>
            <a:r>
              <a:rPr lang="en-US" dirty="0" smtClean="0"/>
              <a:t>)</a:t>
            </a:r>
          </a:p>
          <a:p>
            <a:r>
              <a:rPr lang="en-US" dirty="0" smtClean="0"/>
              <a:t>Phrase-based MT decoding is equivalent to </a:t>
            </a:r>
            <a:r>
              <a:rPr lang="en-US" dirty="0" err="1" smtClean="0"/>
              <a:t>wFSA</a:t>
            </a:r>
            <a:r>
              <a:rPr lang="en-US" dirty="0" smtClean="0"/>
              <a:t> traversal</a:t>
            </a:r>
          </a:p>
          <a:p>
            <a:pPr lvl="1"/>
            <a:r>
              <a:rPr lang="en-US" dirty="0" smtClean="0"/>
              <a:t>state must remember n-1 e words in order to have an n-gram LM</a:t>
            </a:r>
          </a:p>
          <a:p>
            <a:pPr lvl="1"/>
            <a:r>
              <a:rPr lang="en-US" dirty="0" smtClean="0"/>
              <a:t>state must remember which f-words have been translated so we cover them all exactly once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5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Phrases?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805493"/>
            <a:ext cx="10515600" cy="165985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relationship between words in a sentence pair is </a:t>
            </a:r>
            <a:r>
              <a:rPr lang="en-US" u="sng" dirty="0" smtClean="0"/>
              <a:t>many-to-many</a:t>
            </a:r>
          </a:p>
          <a:p>
            <a:r>
              <a:rPr lang="en-US" dirty="0" smtClean="0"/>
              <a:t>So we translate </a:t>
            </a:r>
            <a:r>
              <a:rPr lang="en-US" u="sng" dirty="0" smtClean="0"/>
              <a:t>phrases</a:t>
            </a:r>
            <a:r>
              <a:rPr lang="en-US" dirty="0" smtClean="0"/>
              <a:t> as atomic units instead of words</a:t>
            </a:r>
          </a:p>
          <a:p>
            <a:r>
              <a:rPr lang="en-US" dirty="0" smtClean="0"/>
              <a:t>If you have seen a long phrase before and you know how it was translated, best to just use it rather try to recreate it from scratch!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6197336"/>
              </p:ext>
            </p:extLst>
          </p:nvPr>
        </p:nvGraphicFramePr>
        <p:xfrm>
          <a:off x="1635164" y="1420009"/>
          <a:ext cx="7847105" cy="30175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1015"/>
                <a:gridCol w="1121015"/>
                <a:gridCol w="1121015"/>
                <a:gridCol w="1121015"/>
                <a:gridCol w="1121015"/>
                <a:gridCol w="1121015"/>
                <a:gridCol w="1121015"/>
              </a:tblGrid>
              <a:tr h="236845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natuerlich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john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spass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am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spiel</a:t>
                      </a:r>
                      <a:endParaRPr lang="en-US" sz="1600" dirty="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of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course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john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has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fun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with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the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236845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game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x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98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001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55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38985" y="5418161"/>
            <a:ext cx="674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final hypothesis reached when all input words are covered </a:t>
            </a:r>
            <a:r>
              <a:rPr lang="en-US" smtClean="0"/>
              <a:t>(adequacy)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0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7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99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05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51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791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Types of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are, broadly speaking, two things that go wrong when translating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Your system gives you a bad translation (low BLEU) that it thinks is good. This is called </a:t>
            </a:r>
            <a:r>
              <a:rPr lang="en-US" b="1" dirty="0" smtClean="0"/>
              <a:t>model error</a:t>
            </a:r>
            <a:r>
              <a:rPr lang="en-US" dirty="0" smtClean="0"/>
              <a:t>. To fix it, make your model better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/>
              <a:t>Your system does not give you the best translation it knows (suboptimal model score). This is called </a:t>
            </a:r>
            <a:r>
              <a:rPr lang="en-US" b="1" dirty="0" smtClean="0"/>
              <a:t>search error</a:t>
            </a:r>
            <a:r>
              <a:rPr lang="en-US" dirty="0" smtClean="0"/>
              <a:t>. To fix it, fix the search (less pruning, fewer heuristics)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26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mt-class.org</a:t>
            </a:r>
            <a:r>
              <a:rPr lang="en-US" dirty="0" smtClean="0"/>
              <a:t>/jhu-2016/stack-decoder/</a:t>
            </a:r>
          </a:p>
          <a:p>
            <a:r>
              <a:rPr lang="en-US" dirty="0" smtClean="0"/>
              <a:t>Note examples of model and search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1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/>
              <p:cNvSpPr/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i="1" smtClean="0">
                              <a:latin typeface="Cambria Math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𝒇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,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e>
                              <m:r>
                                <a:rPr lang="en-US" b="1" i="1">
                                  <a:latin typeface="Cambria Math" charset="0"/>
                                </a:rPr>
                                <m:t>𝒆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charset="0"/>
                        </a:rPr>
                        <m:t>= </m:t>
                      </m:r>
                      <m:f>
                        <m:fPr>
                          <m:ctrlPr>
                            <a:rPr lang="mr-IN" i="1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𝑍</m:t>
                          </m:r>
                        </m:den>
                      </m:f>
                      <m:nary>
                        <m:naryPr>
                          <m:chr m:val="∏"/>
                          <m:ctrlPr>
                            <a:rPr lang="is-IS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i="1">
                              <a:latin typeface="Cambria Math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charset="0"/>
                            </a:rPr>
                            <m:t>𝑚</m:t>
                          </m:r>
                        </m:sup>
                        <m:e>
                          <m:r>
                            <a:rPr lang="en-US" i="1">
                              <a:latin typeface="Cambria Math" charset="0"/>
                            </a:rPr>
                            <m:t>𝑡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|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1135" y="3446060"/>
                <a:ext cx="3162853" cy="84856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71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Influence decoder behavior with more features (improve the model)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228600" lvl="1">
                  <a:spcBef>
                    <a:spcPts val="1000"/>
                  </a:spcBef>
                </a:pPr>
                <a:r>
                  <a:rPr lang="en-US" dirty="0" smtClean="0"/>
                  <a:t>We are currently modeling </a:t>
                </a:r>
                <a:r>
                  <a:rPr lang="en-US" dirty="0" err="1" smtClean="0"/>
                  <a:t>e</a:t>
                </a:r>
                <a:r>
                  <a:rPr lang="en-US" baseline="-25000" dirty="0" err="1" smtClean="0"/>
                  <a:t>best</a:t>
                </a:r>
                <a:r>
                  <a:rPr lang="en-US" dirty="0" smtClean="0"/>
                  <a:t> = </a:t>
                </a:r>
                <a:r>
                  <a:rPr lang="en-US" dirty="0" err="1" smtClean="0"/>
                  <a:t>argmax</a:t>
                </a:r>
                <a:r>
                  <a:rPr lang="en-US" baseline="-25000" dirty="0" err="1" smtClean="0"/>
                  <a:t>e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e|f</a:t>
                </a:r>
                <a:r>
                  <a:rPr lang="en-US" dirty="0" smtClean="0"/>
                  <a:t>) = </a:t>
                </a:r>
                <a:r>
                  <a:rPr lang="en-US" dirty="0" err="1" smtClean="0"/>
                  <a:t>argmax</a:t>
                </a:r>
                <a:r>
                  <a:rPr lang="en-US" baseline="-25000" dirty="0" err="1" smtClean="0"/>
                  <a:t>e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(e)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f|e</a:t>
                </a:r>
                <a:r>
                  <a:rPr lang="en-US" dirty="0" smtClean="0"/>
                  <a:t>)</a:t>
                </a:r>
              </a:p>
              <a:p>
                <a:pPr marL="228600" lvl="1">
                  <a:spcBef>
                    <a:spcPts val="1000"/>
                  </a:spcBef>
                </a:pPr>
                <a:r>
                  <a:rPr lang="en-US" dirty="0" smtClean="0"/>
                  <a:t>We can decompose the translation model </a:t>
                </a:r>
                <a:r>
                  <a:rPr lang="en-US" dirty="0" err="1" smtClean="0"/>
                  <a:t>Pr</a:t>
                </a:r>
                <a:r>
                  <a:rPr lang="en-US" dirty="0" smtClean="0"/>
                  <a:t>(</a:t>
                </a:r>
                <a:r>
                  <a:rPr lang="en-US" dirty="0" err="1" smtClean="0"/>
                  <a:t>f|e</a:t>
                </a:r>
                <a:r>
                  <a:rPr lang="en-US" dirty="0" smtClean="0"/>
                  <a:t>) as follows, assuming in our translation we have I phrase pairs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,…,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𝑓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acc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</m:t>
                                </m:r>
                              </m:e>
                            </m:acc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lang="en-US" dirty="0" smtClean="0"/>
              </a:p>
              <a:p>
                <a:pPr marL="6858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𝑝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𝑓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,</m:t>
                    </m:r>
                  </m:oMath>
                </a14:m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acc>
                          <m:accPr>
                            <m:chr m:val="̅"/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</m:acc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</m:sSubSup>
                    <m:r>
                      <a:rPr lang="en-US" b="0" i="1" smtClean="0">
                        <a:latin typeface="Cambria Math" charset="0"/>
                      </a:rPr>
                      <m:t>)= </m:t>
                    </m:r>
                    <m:nary>
                      <m:naryPr>
                        <m:chr m:val="∏"/>
                        <m:ctrlPr>
                          <a:rPr lang="is-IS" b="0" i="1" smtClean="0">
                            <a:latin typeface="Cambria Math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</m:sup>
                      <m:e>
                        <m:r>
                          <a:rPr lang="is-IS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𝜙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𝑓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𝑒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,</m:t>
                            </m:r>
                          </m:e>
                        </m:d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𝑠𝑡𝑎𝑟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𝑒𝑛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−1)</m:t>
                        </m:r>
                        <m:r>
                          <m:rPr>
                            <m:nor/>
                          </m:rPr>
                          <a:rPr lang="en-US" b="0" dirty="0" smtClean="0"/>
                          <m:t> </m:t>
                        </m:r>
                      </m:e>
                    </m:nary>
                  </m:oMath>
                </a14:m>
                <a:endParaRPr lang="en-US" dirty="0" smtClean="0"/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 smtClean="0"/>
                  <a:t>where </a:t>
                </a:r>
                <a14:m>
                  <m:oMath xmlns:m="http://schemas.openxmlformats.org/officeDocument/2006/math">
                    <m:r>
                      <a:rPr lang="is-IS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𝜙</m:t>
                    </m:r>
                  </m:oMath>
                </a14:m>
                <a:r>
                  <a:rPr lang="en-US" dirty="0" smtClean="0"/>
                  <a:t> is the phrase transition probability</a:t>
                </a:r>
              </a:p>
              <a:p>
                <a:pPr marL="685800" lvl="2">
                  <a:spcBef>
                    <a:spcPts val="1000"/>
                  </a:spcBef>
                </a:pPr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𝑑</m:t>
                    </m:r>
                  </m:oMath>
                </a14:m>
                <a:r>
                  <a:rPr lang="en-US" dirty="0" smtClean="0"/>
                  <a:t> is the reordering probability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43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1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34788" y="3429000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34788" y="4121624"/>
            <a:ext cx="10254446" cy="2063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2400" y="2743768"/>
            <a:ext cx="10254446" cy="27557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6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4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𝑝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(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𝑒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|</m:t>
                      </m:r>
                      <m:r>
                        <a:rPr lang="en-US" i="1" dirty="0" err="1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𝑓</m:t>
                      </m:r>
                      <m:r>
                        <a:rPr lang="en-US" i="1" dirty="0" smtClean="0">
                          <a:solidFill>
                            <a:srgbClr val="990099"/>
                          </a:solidFill>
                          <a:latin typeface="Cambria Math" charset="0"/>
                          <a:ea typeface="Times New Roman" charset="0"/>
                          <a:cs typeface="Times New Roman" charset="0"/>
                        </a:rPr>
                        <m:t>)</m:t>
                      </m:r>
                    </m:oMath>
                  </m:oMathPara>
                </a14:m>
                <a:endParaRPr lang="en-US" dirty="0">
                  <a:solidFill>
                    <a:srgbClr val="990099"/>
                  </a:solidFill>
                  <a:latin typeface="Times New Roman" charset="0"/>
                  <a:ea typeface="Times New Roman" charset="0"/>
                  <a:cs typeface="Times New Roman" charset="0"/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3010" y="1947947"/>
                <a:ext cx="1082988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53" t="43383" r="32278" b="51642"/>
          <a:stretch/>
        </p:blipFill>
        <p:spPr>
          <a:xfrm>
            <a:off x="6392048" y="2876837"/>
            <a:ext cx="2374711" cy="34119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/>
          <p:cNvSpPr txBox="1"/>
          <p:nvPr/>
        </p:nvSpPr>
        <p:spPr>
          <a:xfrm>
            <a:off x="8671224" y="285238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990099"/>
                </a:solidFill>
              </a:rPr>
              <a:t>+</a:t>
            </a:r>
            <a:endParaRPr lang="en-US">
              <a:solidFill>
                <a:srgbClr val="99009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44690" y="4824784"/>
            <a:ext cx="57095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Why limit ourselves to </a:t>
            </a:r>
            <a:r>
              <a:rPr lang="en-US" sz="2400" smtClean="0"/>
              <a:t>these three features?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6731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43702" y="1296538"/>
            <a:ext cx="114641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phrase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236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4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26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Generative to Discriminative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By saying "some models may be more important than others" we've taken a step from generative to discriminative models</a:t>
            </a:r>
          </a:p>
          <a:p>
            <a:r>
              <a:rPr lang="en-US" dirty="0" smtClean="0"/>
              <a:t>Generative:</a:t>
            </a:r>
          </a:p>
          <a:p>
            <a:pPr lvl="1"/>
            <a:r>
              <a:rPr lang="en-US" dirty="0" smtClean="0"/>
              <a:t>translation process broken down into steps</a:t>
            </a:r>
          </a:p>
          <a:p>
            <a:pPr lvl="1"/>
            <a:r>
              <a:rPr lang="en-US" dirty="0" smtClean="0"/>
              <a:t>each step is modeled by a probability distribution</a:t>
            </a:r>
          </a:p>
          <a:p>
            <a:pPr lvl="1"/>
            <a:r>
              <a:rPr lang="en-US" dirty="0" smtClean="0"/>
              <a:t>each distribution is estimated from data by maximum likelihood</a:t>
            </a:r>
          </a:p>
          <a:p>
            <a:pPr lvl="1"/>
            <a:r>
              <a:rPr lang="en-US" dirty="0" smtClean="0"/>
              <a:t>overall question answered: "how did this data get here?"</a:t>
            </a:r>
          </a:p>
          <a:p>
            <a:r>
              <a:rPr lang="en-US" dirty="0" smtClean="0"/>
              <a:t>Discriminative:</a:t>
            </a:r>
          </a:p>
          <a:p>
            <a:pPr lvl="1"/>
            <a:r>
              <a:rPr lang="en-US" dirty="0" smtClean="0"/>
              <a:t>model has a number of features</a:t>
            </a:r>
          </a:p>
          <a:p>
            <a:pPr lvl="1"/>
            <a:r>
              <a:rPr lang="en-US" dirty="0" smtClean="0"/>
              <a:t>each feature has some weight which measures its contribution to making a correct translation</a:t>
            </a:r>
          </a:p>
          <a:p>
            <a:pPr lvl="1"/>
            <a:r>
              <a:rPr lang="en-US" dirty="0" smtClean="0"/>
              <a:t>features are optimized on some held-out development data so that system output matches correct translations as closely as 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2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33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08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00" y="0"/>
            <a:ext cx="9704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Get Phrases and probabilities?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word </a:t>
            </a:r>
            <a:r>
              <a:rPr lang="en-US" dirty="0"/>
              <a:t>a</a:t>
            </a:r>
            <a:r>
              <a:rPr lang="en-US" dirty="0" smtClean="0"/>
              <a:t>lignments (see last lecture)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Extraction algorithm (see next slides)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Maximum likelihood estimate for p(</a:t>
            </a:r>
            <a:r>
              <a:rPr lang="en-US" dirty="0" err="1" smtClean="0"/>
              <a:t>f</a:t>
            </a:r>
            <a:r>
              <a:rPr lang="en-US" baseline="-25000" dirty="0" err="1" smtClean="0"/>
              <a:t>phrase</a:t>
            </a:r>
            <a:r>
              <a:rPr lang="en-US" dirty="0" err="1" smtClean="0"/>
              <a:t>|e</a:t>
            </a:r>
            <a:r>
              <a:rPr lang="en-US" baseline="-25000" dirty="0" err="1" smtClean="0"/>
              <a:t>phrase</a:t>
            </a:r>
            <a:r>
              <a:rPr lang="en-US" dirty="0" smtClean="0"/>
              <a:t>) (see most of the previous lectures in this class)</a:t>
            </a:r>
          </a:p>
        </p:txBody>
      </p:sp>
    </p:spTree>
    <p:extLst>
      <p:ext uri="{BB962C8B-B14F-4D97-AF65-F5344CB8AC3E}">
        <p14:creationId xmlns:p14="http://schemas.microsoft.com/office/powerpoint/2010/main" val="1437015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Extract phrase pairs from each sentenc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4703"/>
            </a:lvl1pPr>
          </a:lstStyle>
          <a:p>
            <a:r>
              <a:t>Extract phrase pairs from each sentence</a:t>
            </a:r>
          </a:p>
        </p:txBody>
      </p:sp>
      <p:sp>
        <p:nvSpPr>
          <p:cNvPr id="1465" name="Alternate…"/>
          <p:cNvSpPr txBox="1"/>
          <p:nvPr/>
        </p:nvSpPr>
        <p:spPr>
          <a:xfrm>
            <a:off x="1671290" y="2827639"/>
            <a:ext cx="1594025" cy="62613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Alternate</a:t>
            </a:r>
          </a:p>
          <a:p>
            <a:r>
              <a:t>Representations</a:t>
            </a:r>
          </a:p>
        </p:txBody>
      </p:sp>
      <p:sp>
        <p:nvSpPr>
          <p:cNvPr id="1466" name="Line"/>
          <p:cNvSpPr/>
          <p:nvPr/>
        </p:nvSpPr>
        <p:spPr>
          <a:xfrm flipV="1">
            <a:off x="2705939" y="1943457"/>
            <a:ext cx="803548" cy="803549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sp>
        <p:nvSpPr>
          <p:cNvPr id="1467" name="Line"/>
          <p:cNvSpPr/>
          <p:nvPr/>
        </p:nvSpPr>
        <p:spPr>
          <a:xfrm>
            <a:off x="2895599" y="3585204"/>
            <a:ext cx="812032" cy="601936"/>
          </a:xfrm>
          <a:prstGeom prst="line">
            <a:avLst/>
          </a:prstGeom>
          <a:ln w="50800">
            <a:solidFill>
              <a:srgbClr val="000000"/>
            </a:solidFill>
            <a:miter lim="400000"/>
            <a:tailEnd type="triangle"/>
          </a:ln>
        </p:spPr>
        <p:txBody>
          <a:bodyPr lIns="35718" tIns="35718" rIns="35718" bIns="35718" anchor="ctr"/>
          <a:lstStyle/>
          <a:p>
            <a:pPr>
              <a:defRPr sz="1600"/>
            </a:pPr>
            <a:endParaRPr sz="1600"/>
          </a:p>
        </p:txBody>
      </p:sp>
      <p:pic>
        <p:nvPicPr>
          <p:cNvPr id="14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7631" y="1483289"/>
            <a:ext cx="3843918" cy="849429"/>
          </a:xfrm>
          <a:prstGeom prst="rect">
            <a:avLst/>
          </a:prstGeom>
          <a:ln w="3175">
            <a:miter lim="400000"/>
          </a:ln>
        </p:spPr>
      </p:pic>
      <p:sp>
        <p:nvSpPr>
          <p:cNvPr id="1469" name="(Koehn et al. ’03)"/>
          <p:cNvSpPr txBox="1"/>
          <p:nvPr/>
        </p:nvSpPr>
        <p:spPr>
          <a:xfrm>
            <a:off x="9410981" y="6010536"/>
            <a:ext cx="1673021" cy="34913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5718" tIns="35718" rIns="35718" bIns="35718" anchor="ctr">
            <a:spAutoFit/>
          </a:bodyPr>
          <a:lstStyle/>
          <a:p>
            <a:r>
              <a:t>(Koehn et al. </a:t>
            </a:r>
            <a:r>
              <a:rPr dirty="0"/>
              <a:t>’03)</a:t>
            </a:r>
          </a:p>
        </p:txBody>
      </p:sp>
      <p:graphicFrame>
        <p:nvGraphicFramePr>
          <p:cNvPr id="14" name="Table"/>
          <p:cNvGraphicFramePr/>
          <p:nvPr>
            <p:extLst>
              <p:ext uri="{D42A27DB-BD31-4B8C-83A1-F6EECF244321}">
                <p14:modId xmlns:p14="http://schemas.microsoft.com/office/powerpoint/2010/main" val="1715373699"/>
              </p:ext>
            </p:extLst>
          </p:nvPr>
        </p:nvGraphicFramePr>
        <p:xfrm>
          <a:off x="4396606" y="2997367"/>
          <a:ext cx="4876800" cy="3698872"/>
        </p:xfrm>
        <a:graphic>
          <a:graphicData uri="http://schemas.openxmlformats.org/drawingml/2006/table">
            <a:tbl>
              <a:tblPr/>
              <a:tblGrid>
                <a:gridCol w="542925"/>
                <a:gridCol w="539750"/>
                <a:gridCol w="542925"/>
                <a:gridCol w="542925"/>
                <a:gridCol w="539750"/>
                <a:gridCol w="542925"/>
                <a:gridCol w="542925"/>
                <a:gridCol w="539750"/>
                <a:gridCol w="542925"/>
              </a:tblGrid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28575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7050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12700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</a:tr>
              <a:tr h="528637"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28575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000000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12700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solidFill>
                      <a:srgbClr val="FF6600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spcBef>
                          <a:spcPts val="600"/>
                        </a:spcBef>
                        <a:defRPr sz="2800">
                          <a:solidFill>
                            <a:srgbClr val="333399"/>
                          </a:solidFill>
                          <a:effectLst>
                            <a:outerShdw blurRad="12700" dist="25400" dir="2700000" rotWithShape="0">
                              <a:srgbClr val="DDDDDD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a:txBody>
                  <a:tcPr marL="45720" marR="45720" horzOverflow="overflow">
                    <a:lnL w="12700">
                      <a:solidFill>
                        <a:srgbClr val="000000"/>
                      </a:solidFill>
                    </a:lnL>
                    <a:lnR w="28575">
                      <a:solidFill>
                        <a:srgbClr val="000000"/>
                      </a:solidFill>
                    </a:lnR>
                    <a:lnT w="12700">
                      <a:solidFill>
                        <a:srgbClr val="000000"/>
                      </a:solidFill>
                    </a:lnT>
                    <a:lnB w="28575">
                      <a:solidFill>
                        <a:srgbClr val="00000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5" name="Mary…"/>
          <p:cNvSpPr txBox="1"/>
          <p:nvPr/>
        </p:nvSpPr>
        <p:spPr>
          <a:xfrm>
            <a:off x="3707631" y="3118712"/>
            <a:ext cx="682236" cy="34470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t>Mary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did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not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slap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the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6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green</a:t>
            </a:r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>
              <a:defRPr sz="18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witch</a:t>
            </a:r>
          </a:p>
        </p:txBody>
      </p:sp>
      <p:sp>
        <p:nvSpPr>
          <p:cNvPr id="16" name="Maria    no     dió   una  bofetada  a     la    bruja   verde"/>
          <p:cNvSpPr txBox="1"/>
          <p:nvPr/>
        </p:nvSpPr>
        <p:spPr>
          <a:xfrm>
            <a:off x="4320407" y="2514767"/>
            <a:ext cx="5314914" cy="369332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>
              <a:defRPr sz="1800"/>
            </a:pPr>
            <a:r>
              <a:rPr dirty="0"/>
              <a:t>Maria   </a:t>
            </a:r>
            <a:r>
              <a:rPr dirty="0" smtClean="0"/>
              <a:t>no   dió   </a:t>
            </a:r>
            <a:r>
              <a:rPr dirty="0"/>
              <a:t>una  </a:t>
            </a:r>
            <a:r>
              <a:rPr sz="1400" dirty="0"/>
              <a:t>bofetada</a:t>
            </a:r>
            <a:r>
              <a:rPr dirty="0"/>
              <a:t>  a     la   </a:t>
            </a:r>
            <a:r>
              <a:rPr dirty="0" smtClean="0"/>
              <a:t>bruja verde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5326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8268</TotalTime>
  <Words>965</Words>
  <Application>Microsoft Macintosh PowerPoint</Application>
  <PresentationFormat>Widescreen</PresentationFormat>
  <Paragraphs>204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Calibri</vt:lpstr>
      <vt:lpstr>Calibri Light</vt:lpstr>
      <vt:lpstr>Cambria Math</vt:lpstr>
      <vt:lpstr>Helvetica</vt:lpstr>
      <vt:lpstr>Mangal</vt:lpstr>
      <vt:lpstr>Times New Roman</vt:lpstr>
      <vt:lpstr>Trebuchet MS</vt:lpstr>
      <vt:lpstr>Arial</vt:lpstr>
      <vt:lpstr>Office Theme</vt:lpstr>
      <vt:lpstr>Lecture 20: Machine Translation: Phrase-Based Translation and Decoding</vt:lpstr>
      <vt:lpstr>Where Are We So Far?</vt:lpstr>
      <vt:lpstr>Why Phrases?</vt:lpstr>
      <vt:lpstr>PowerPoint Presentation</vt:lpstr>
      <vt:lpstr>PowerPoint Presentation</vt:lpstr>
      <vt:lpstr>PowerPoint Presentation</vt:lpstr>
      <vt:lpstr>PowerPoint Presentation</vt:lpstr>
      <vt:lpstr>How To Get Phrases and probabilities?</vt:lpstr>
      <vt:lpstr>Extract phrase pairs from each sentence</vt:lpstr>
      <vt:lpstr>Rule Extraction: Phrase Pairs</vt:lpstr>
      <vt:lpstr>Rule Extraction: Phrase Pairs</vt:lpstr>
      <vt:lpstr>Rule Extraction: Phrase Pairs</vt:lpstr>
      <vt:lpstr>Extraction Algorithm</vt:lpstr>
      <vt:lpstr>Extraction Algorithm</vt:lpstr>
      <vt:lpstr>PowerPoint Presentation</vt:lpstr>
      <vt:lpstr>PowerPoint Presentation</vt:lpstr>
      <vt:lpstr>PowerPoint Presentation</vt:lpstr>
      <vt:lpstr>PowerPoint Presentation</vt:lpstr>
      <vt:lpstr>Quiz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Decoder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Two Types of Error</vt:lpstr>
      <vt:lpstr>Demo</vt:lpstr>
      <vt:lpstr>PowerPoint Presentation</vt:lpstr>
      <vt:lpstr>Influence decoder behavior with more features (improve the model)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From Generative to Discriminative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42</cp:revision>
  <dcterms:created xsi:type="dcterms:W3CDTF">2017-11-01T23:36:27Z</dcterms:created>
  <dcterms:modified xsi:type="dcterms:W3CDTF">2017-11-08T18:01:36Z</dcterms:modified>
</cp:coreProperties>
</file>

<file path=docProps/thumbnail.jpeg>
</file>